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8"/>
  </p:notesMasterIdLst>
  <p:handoutMasterIdLst>
    <p:handoutMasterId r:id="rId19"/>
  </p:handoutMasterIdLst>
  <p:sldIdLst>
    <p:sldId id="547" r:id="rId2"/>
    <p:sldId id="550" r:id="rId3"/>
    <p:sldId id="722" r:id="rId4"/>
    <p:sldId id="558" r:id="rId5"/>
    <p:sldId id="723" r:id="rId6"/>
    <p:sldId id="718" r:id="rId7"/>
    <p:sldId id="720" r:id="rId8"/>
    <p:sldId id="721" r:id="rId9"/>
    <p:sldId id="719" r:id="rId10"/>
    <p:sldId id="691" r:id="rId11"/>
    <p:sldId id="724" r:id="rId12"/>
    <p:sldId id="725" r:id="rId13"/>
    <p:sldId id="562" r:id="rId14"/>
    <p:sldId id="554" r:id="rId15"/>
    <p:sldId id="552" r:id="rId16"/>
    <p:sldId id="553" r:id="rId1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102" d="100"/>
          <a:sy n="102" d="100"/>
        </p:scale>
        <p:origin x="-97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36" y="-8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2020-10-01</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10/1/2020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dirty="0" smtClean="0">
                <a:solidFill>
                  <a:srgbClr val="FFFFFF"/>
                </a:solidFill>
                <a:latin typeface="Georgia" panose="02040502050405020303" pitchFamily="18" charset="0"/>
                <a:ea typeface="ＭＳ Ｐゴシック" charset="-128"/>
                <a:cs typeface="Arial" pitchFamily="34" charset="0"/>
              </a:rPr>
              <a:t>.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Lifetime of dynamically allocated memory</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111103"/>
            <a:ext cx="6408712" cy="1470025"/>
          </a:xfrm>
        </p:spPr>
        <p:txBody>
          <a:bodyPr/>
          <a:lstStyle/>
          <a:p>
            <a:r>
              <a:rPr lang="en-CA" dirty="0" smtClean="0"/>
              <a:t>Lifetime of dynamically allocated memory</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9196"/>
    </mc:Choice>
    <mc:Fallback>
      <p:transition spd="slow" advTm="1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Poor design?</a:t>
            </a:r>
            <a:endParaRPr lang="en-CA" dirty="0"/>
          </a:p>
        </p:txBody>
      </p:sp>
      <p:sp>
        <p:nvSpPr>
          <p:cNvPr id="3" name="Content Placeholder 2"/>
          <p:cNvSpPr>
            <a:spLocks noGrp="1"/>
          </p:cNvSpPr>
          <p:nvPr>
            <p:ph idx="1"/>
          </p:nvPr>
        </p:nvSpPr>
        <p:spPr/>
        <p:txBody>
          <a:bodyPr/>
          <a:lstStyle/>
          <a:p>
            <a:r>
              <a:rPr lang="en-US" dirty="0" smtClean="0"/>
              <a:t>It seems a little awkward to have a function that clears and deallocates the array sent to it…</a:t>
            </a:r>
          </a:p>
          <a:p>
            <a:pPr lvl="1"/>
            <a:r>
              <a:rPr lang="en-US" dirty="0" smtClean="0"/>
              <a:t>Perhaps we should just have a function</a:t>
            </a:r>
          </a:p>
          <a:p>
            <a:pPr marL="457200" lvl="1" indent="0">
              <a:buNone/>
            </a:pPr>
            <a:r>
              <a:rPr lang="en-US" dirty="0">
                <a:latin typeface="Consolas" panose="020B0609020204030204" pitchFamily="49" charset="0"/>
              </a:rPr>
              <a:t>	</a:t>
            </a:r>
            <a:r>
              <a:rPr lang="en-US" sz="1800" dirty="0" smtClean="0">
                <a:latin typeface="Consolas" panose="020B0609020204030204" pitchFamily="49" charset="0"/>
              </a:rPr>
              <a:t>void clear( double *array,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r>
              <a:rPr lang="en-US" sz="1800" dirty="0" smtClean="0">
                <a:latin typeface="Consolas" panose="020B0609020204030204" pitchFamily="49" charset="0"/>
              </a:rPr>
              <a:t> </a:t>
            </a:r>
            <a:r>
              <a:rPr lang="en-US" sz="1800" dirty="0" err="1" smtClean="0">
                <a:latin typeface="Consolas" panose="020B0609020204030204" pitchFamily="49" charset="0"/>
              </a:rPr>
              <a:t>const</a:t>
            </a:r>
            <a:r>
              <a:rPr lang="en-US" sz="1800" dirty="0" smtClean="0">
                <a:latin typeface="Consolas" panose="020B0609020204030204" pitchFamily="49" charset="0"/>
              </a:rPr>
              <a:t> capacity );</a:t>
            </a:r>
          </a:p>
          <a:p>
            <a:pPr lvl="1"/>
            <a:endParaRPr lang="en-US" dirty="0" smtClean="0"/>
          </a:p>
          <a:p>
            <a:pPr lvl="1"/>
            <a:r>
              <a:rPr lang="en-US" dirty="0" smtClean="0"/>
              <a:t>Then our code would look like:</a:t>
            </a:r>
          </a:p>
          <a:p>
            <a:pPr marL="914400" lvl="2" indent="0">
              <a:buNone/>
            </a:pPr>
            <a:r>
              <a:rPr lang="en-US" dirty="0" smtClean="0">
                <a:latin typeface="Consolas" panose="020B0609020204030204" pitchFamily="49" charset="0"/>
              </a:rPr>
              <a:t>clear</a:t>
            </a:r>
            <a:r>
              <a:rPr lang="en-US" dirty="0">
                <a:latin typeface="Consolas" panose="020B0609020204030204" pitchFamily="49" charset="0"/>
              </a:rPr>
              <a:t>( </a:t>
            </a:r>
            <a:r>
              <a:rPr lang="en-US" dirty="0" err="1" smtClean="0">
                <a:latin typeface="Consolas" panose="020B0609020204030204" pitchFamily="49" charset="0"/>
              </a:rPr>
              <a:t>a_data</a:t>
            </a:r>
            <a:r>
              <a:rPr lang="en-US" dirty="0" smtClean="0">
                <a:latin typeface="Consolas" panose="020B0609020204030204" pitchFamily="49" charset="0"/>
              </a:rPr>
              <a:t>, </a:t>
            </a:r>
            <a:r>
              <a:rPr lang="en-US" dirty="0" err="1" smtClean="0">
                <a:latin typeface="Consolas" panose="020B0609020204030204" pitchFamily="49" charset="0"/>
              </a:rPr>
              <a:t>data_capacity</a:t>
            </a:r>
            <a:r>
              <a:rPr lang="en-US" dirty="0" smtClean="0">
                <a:latin typeface="Consolas" panose="020B0609020204030204" pitchFamily="49" charset="0"/>
              </a:rPr>
              <a:t> );</a:t>
            </a:r>
          </a:p>
          <a:p>
            <a:pPr marL="914400" lvl="2" indent="0">
              <a:buNone/>
            </a:pPr>
            <a:r>
              <a:rPr lang="en-US" dirty="0" smtClean="0">
                <a:latin typeface="Consolas" panose="020B0609020204030204" pitchFamily="49" charset="0"/>
              </a:rPr>
              <a:t>delete[] </a:t>
            </a:r>
            <a:r>
              <a:rPr lang="en-US" dirty="0" err="1" smtClean="0">
                <a:latin typeface="Consolas" panose="020B0609020204030204" pitchFamily="49" charset="0"/>
              </a:rPr>
              <a:t>a_data</a:t>
            </a:r>
            <a:r>
              <a:rPr lang="en-US" dirty="0" smtClean="0">
                <a:latin typeface="Consolas" panose="020B0609020204030204" pitchFamily="49" charset="0"/>
              </a:rPr>
              <a:t>;</a:t>
            </a:r>
          </a:p>
          <a:p>
            <a:pPr marL="914400" lvl="2" indent="0">
              <a:buNone/>
            </a:pPr>
            <a:r>
              <a:rPr lang="en-US" dirty="0" err="1" smtClean="0">
                <a:latin typeface="Consolas" panose="020B0609020204030204" pitchFamily="49" charset="0"/>
              </a:rPr>
              <a:t>a_data</a:t>
            </a:r>
            <a:r>
              <a:rPr lang="en-US" dirty="0" smtClean="0">
                <a:latin typeface="Consolas" panose="020B0609020204030204" pitchFamily="49" charset="0"/>
              </a:rPr>
              <a:t> = </a:t>
            </a:r>
            <a:r>
              <a:rPr lang="en-US" dirty="0" err="1" smtClean="0">
                <a:latin typeface="Consolas" panose="020B0609020204030204" pitchFamily="49" charset="0"/>
              </a:rPr>
              <a:t>nullptr</a:t>
            </a:r>
            <a:r>
              <a:rPr lang="en-US" dirty="0" smtClean="0">
                <a:latin typeface="Consolas" panose="020B0609020204030204" pitchFamily="49" charset="0"/>
              </a:rPr>
              <a:t>;</a:t>
            </a:r>
            <a:endParaRPr lang="en-US" dirty="0">
              <a:latin typeface="Consolas" panose="020B0609020204030204" pitchFamily="49" charset="0"/>
            </a:endParaRPr>
          </a:p>
          <a:p>
            <a:pPr marL="457200" lvl="1" indent="0">
              <a:buNone/>
            </a:pPr>
            <a:endParaRPr lang="en-CA" dirty="0"/>
          </a:p>
          <a:p>
            <a:pPr lvl="1"/>
            <a:r>
              <a:rPr lang="en-US" dirty="0" smtClean="0"/>
              <a:t>These problems will be fixed later when we look at objects</a:t>
            </a:r>
            <a:endParaRPr lang="en-CA" dirty="0" smtClean="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87407148"/>
      </p:ext>
    </p:extLst>
  </p:cSld>
  <p:clrMapOvr>
    <a:masterClrMapping/>
  </p:clrMapOvr>
  <mc:AlternateContent xmlns:mc="http://schemas.openxmlformats.org/markup-compatibility/2006">
    <mc:Choice xmlns:p14="http://schemas.microsoft.com/office/powerpoint/2010/main" Requires="p14">
      <p:transition spd="slow" p14:dur="2000" advTm="73700"/>
    </mc:Choice>
    <mc:Fallback>
      <p:transition spd="slow" advTm="7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Static versus dynamic memory</a:t>
            </a:r>
            <a:endParaRPr lang="en-CA" dirty="0"/>
          </a:p>
        </p:txBody>
      </p:sp>
      <p:sp>
        <p:nvSpPr>
          <p:cNvPr id="3" name="Content Placeholder 2"/>
          <p:cNvSpPr>
            <a:spLocks noGrp="1"/>
          </p:cNvSpPr>
          <p:nvPr>
            <p:ph idx="1"/>
          </p:nvPr>
        </p:nvSpPr>
        <p:spPr/>
        <p:txBody>
          <a:bodyPr/>
          <a:lstStyle/>
          <a:p>
            <a:r>
              <a:rPr lang="en-US" dirty="0" smtClean="0"/>
              <a:t>If we call the </a:t>
            </a:r>
            <a:r>
              <a:rPr lang="en-US" dirty="0" smtClean="0">
                <a:latin typeface="Consolas" panose="020B0609020204030204" pitchFamily="49" charset="0"/>
              </a:rPr>
              <a:t>manipulate(…)</a:t>
            </a:r>
            <a:r>
              <a:rPr lang="en-US" dirty="0" smtClean="0"/>
              <a:t> function with a local array</a:t>
            </a:r>
          </a:p>
          <a:p>
            <a:pPr lvl="1"/>
            <a:r>
              <a:rPr lang="en-US" dirty="0" smtClean="0"/>
              <a:t>That is, one that is allocated on the call stack</a:t>
            </a:r>
          </a:p>
          <a:p>
            <a:pPr marL="0" indent="0">
              <a:buNone/>
            </a:pPr>
            <a:r>
              <a:rPr lang="en-US" dirty="0" smtClean="0"/>
              <a:t>     the function continues to work: it will manipulate that array</a:t>
            </a:r>
          </a:p>
          <a:p>
            <a:pPr marL="0" indent="0">
              <a:buNone/>
            </a:pPr>
            <a:endParaRPr lang="en-US" dirty="0" smtClean="0"/>
          </a:p>
          <a:p>
            <a:r>
              <a:rPr lang="en-US" dirty="0" smtClean="0"/>
              <a:t>If you call </a:t>
            </a:r>
            <a:r>
              <a:rPr lang="en-US" dirty="0" smtClean="0">
                <a:latin typeface="Consolas" panose="020B0609020204030204" pitchFamily="49" charset="0"/>
              </a:rPr>
              <a:t>deallocate(…)</a:t>
            </a:r>
            <a:r>
              <a:rPr lang="en-US" dirty="0" smtClean="0"/>
              <a:t> with a local array,</a:t>
            </a:r>
          </a:p>
          <a:p>
            <a:pPr marL="0" indent="0">
              <a:buNone/>
            </a:pPr>
            <a:r>
              <a:rPr lang="en-US" dirty="0"/>
              <a:t>	</a:t>
            </a:r>
            <a:r>
              <a:rPr lang="en-US" dirty="0" smtClean="0"/>
              <a:t>your program will crash:  you cannot delete a local array</a:t>
            </a:r>
          </a:p>
          <a:p>
            <a:pPr lvl="1"/>
            <a:endParaRPr lang="en-US" dirty="0" smtClean="0"/>
          </a:p>
          <a:p>
            <a:r>
              <a:rPr lang="en-US" dirty="0" smtClean="0"/>
              <a:t>You can try this yourself:</a:t>
            </a:r>
          </a:p>
          <a:p>
            <a:pPr marL="914400" lvl="2" indent="0">
              <a:buNone/>
            </a:pPr>
            <a:r>
              <a:rPr lang="en-US" dirty="0" err="1" smtClean="0">
                <a:latin typeface="Consolas" panose="020B0609020204030204" pitchFamily="49" charset="0"/>
              </a:rPr>
              <a:t>int</a:t>
            </a:r>
            <a:r>
              <a:rPr lang="en-US" dirty="0" smtClean="0">
                <a:latin typeface="Consolas" panose="020B0609020204030204" pitchFamily="49" charset="0"/>
              </a:rPr>
              <a:t> main() {</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array[100];</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delete[] array;</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return 0;</a:t>
            </a:r>
          </a:p>
          <a:p>
            <a:pPr marL="914400" lvl="2" indent="0">
              <a:buNone/>
            </a:pPr>
            <a:r>
              <a:rPr lang="en-US" dirty="0" smtClean="0">
                <a:latin typeface="Consolas" panose="020B0609020204030204" pitchFamily="49" charset="0"/>
              </a:rPr>
              <a:t>}</a:t>
            </a:r>
            <a:endParaRPr lang="en-US" dirty="0" smtClean="0">
              <a:latin typeface="Consolas" panose="020B0609020204030204" pitchFamily="49" charset="0"/>
            </a:endParaRPr>
          </a:p>
          <a:p>
            <a:pPr marL="914400" lvl="2" indent="0">
              <a:buNone/>
            </a:pPr>
            <a:r>
              <a:rPr lang="en-US" dirty="0"/>
              <a:t> </a:t>
            </a:r>
            <a:r>
              <a:rPr lang="en-US" dirty="0" smtClean="0"/>
              <a:t>    </a:t>
            </a:r>
            <a:endParaRPr lang="en-US"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66420139"/>
      </p:ext>
    </p:extLst>
  </p:cSld>
  <p:clrMapOvr>
    <a:masterClrMapping/>
  </p:clrMapOvr>
  <mc:AlternateContent xmlns:mc="http://schemas.openxmlformats.org/markup-compatibility/2006">
    <mc:Choice xmlns:p14="http://schemas.microsoft.com/office/powerpoint/2010/main" Requires="p14">
      <p:transition spd="slow" p14:dur="2000" advTm="122135"/>
    </mc:Choice>
    <mc:Fallback>
      <p:transition spd="slow" advTm="12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Local variables</a:t>
            </a:r>
            <a:endParaRPr lang="en-CA" dirty="0"/>
          </a:p>
        </p:txBody>
      </p:sp>
      <p:sp>
        <p:nvSpPr>
          <p:cNvPr id="3" name="Content Placeholder 2"/>
          <p:cNvSpPr>
            <a:spLocks noGrp="1"/>
          </p:cNvSpPr>
          <p:nvPr>
            <p:ph idx="1"/>
          </p:nvPr>
        </p:nvSpPr>
        <p:spPr>
          <a:xfrm>
            <a:off x="457200" y="1600200"/>
            <a:ext cx="8579296" cy="4525963"/>
          </a:xfrm>
        </p:spPr>
        <p:txBody>
          <a:bodyPr/>
          <a:lstStyle/>
          <a:p>
            <a:pPr algn="l"/>
            <a:r>
              <a:rPr lang="en-US" dirty="0" smtClean="0"/>
              <a:t>It is important to differentiate between local variables</a:t>
            </a:r>
            <a:br>
              <a:rPr lang="en-US" dirty="0" smtClean="0"/>
            </a:br>
            <a:r>
              <a:rPr lang="en-US" dirty="0" smtClean="0"/>
              <a:t>and dynamically allocated memory</a:t>
            </a:r>
          </a:p>
          <a:p>
            <a:pPr marL="800100" lvl="2" indent="0">
              <a:buNone/>
            </a:pPr>
            <a:r>
              <a:rPr lang="en-CA" sz="1600" dirty="0">
                <a:latin typeface="Consolas" panose="020B0609020204030204" pitchFamily="49" charset="0"/>
                <a:cs typeface="Consolas" panose="020B0609020204030204" pitchFamily="49" charset="0"/>
              </a:rPr>
              <a:t>double *allocate( double a, double b, </a:t>
            </a:r>
            <a:r>
              <a:rPr lang="en-CA" sz="1600" dirty="0" err="1">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a:t>
            </a:r>
            <a:r>
              <a:rPr lang="en-CA" sz="1600" dirty="0" err="1">
                <a:latin typeface="Consolas" panose="020B0609020204030204" pitchFamily="49" charset="0"/>
                <a:cs typeface="Consolas" panose="020B0609020204030204" pitchFamily="49" charset="0"/>
              </a:rPr>
              <a:t>size_t</a:t>
            </a:r>
            <a:r>
              <a:rPr lang="en-CA" sz="1600" dirty="0">
                <a:latin typeface="Consolas" panose="020B0609020204030204" pitchFamily="49" charset="0"/>
                <a:cs typeface="Consolas" panose="020B0609020204030204" pitchFamily="49" charset="0"/>
              </a:rPr>
              <a:t> </a:t>
            </a:r>
            <a:r>
              <a:rPr lang="en-CA" sz="1600" dirty="0" err="1">
                <a:latin typeface="Consolas" panose="020B0609020204030204" pitchFamily="49" charset="0"/>
                <a:cs typeface="Consolas" panose="020B0609020204030204" pitchFamily="49" charset="0"/>
              </a:rPr>
              <a:t>const</a:t>
            </a:r>
            <a:r>
              <a:rPr lang="en-CA" sz="1600" dirty="0">
                <a:latin typeface="Consolas" panose="020B0609020204030204" pitchFamily="49" charset="0"/>
                <a:cs typeface="Consolas" panose="020B0609020204030204" pitchFamily="49" charset="0"/>
              </a:rPr>
              <a:t> capacity ) {</a:t>
            </a:r>
          </a:p>
          <a:p>
            <a:pPr marL="800100" lvl="2" indent="0">
              <a:buNone/>
            </a:pPr>
            <a:r>
              <a:rPr lang="en-US" sz="1600" dirty="0">
                <a:latin typeface="Consolas" panose="020B0609020204030204" pitchFamily="49" charset="0"/>
                <a:cs typeface="Consolas" panose="020B0609020204030204" pitchFamily="49" charset="0"/>
              </a:rPr>
              <a:t>    assert( capacity &gt;= 2 );</a:t>
            </a:r>
            <a:endParaRPr lang="en-CA" sz="1600" dirty="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double *array{ new double[capacity] };</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double </a:t>
            </a:r>
            <a:r>
              <a:rPr lang="en-US" sz="1600" dirty="0">
                <a:latin typeface="Consolas" panose="020B0609020204030204" pitchFamily="49" charset="0"/>
                <a:cs typeface="Consolas" panose="020B0609020204030204" pitchFamily="49" charset="0"/>
              </a:rPr>
              <a:t>delta{ (b - a)/(capacity - 1.0) };</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for ( </a:t>
            </a:r>
            <a:r>
              <a:rPr lang="en-US" sz="1600" dirty="0" err="1">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size_t</a:t>
            </a:r>
            <a:r>
              <a:rPr lang="en-US" sz="1600" dirty="0">
                <a:latin typeface="Consolas" panose="020B0609020204030204" pitchFamily="49" charset="0"/>
                <a:cs typeface="Consolas" panose="020B0609020204030204" pitchFamily="49" charset="0"/>
              </a:rPr>
              <a:t> k{0}; k &lt; capacity; ++k ) {</a:t>
            </a:r>
          </a:p>
          <a:p>
            <a:pPr marL="800100" lvl="2" indent="0">
              <a:buNone/>
            </a:pPr>
            <a:r>
              <a:rPr lang="en-US" sz="1600" dirty="0">
                <a:latin typeface="Consolas" panose="020B0609020204030204" pitchFamily="49" charset="0"/>
                <a:cs typeface="Consolas" panose="020B0609020204030204" pitchFamily="49" charset="0"/>
              </a:rPr>
              <a:t>        array[k] = a + k*delta;</a:t>
            </a:r>
          </a:p>
          <a:p>
            <a:pPr marL="800100" lvl="2" indent="0">
              <a:buNone/>
            </a:pPr>
            <a:r>
              <a:rPr lang="en-US" sz="1600" dirty="0">
                <a:latin typeface="Consolas" panose="020B0609020204030204" pitchFamily="49" charset="0"/>
                <a:cs typeface="Consolas" panose="020B0609020204030204" pitchFamily="49" charset="0"/>
              </a:rPr>
              <a:t>    }</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return array;</a:t>
            </a:r>
            <a:endParaRPr lang="en-CA" sz="1600" dirty="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a:t>
            </a:r>
          </a:p>
          <a:p>
            <a:pPr algn="l"/>
            <a:endParaRPr lang="en-US" dirty="0" smtClean="0"/>
          </a:p>
        </p:txBody>
      </p:sp>
      <p:sp>
        <p:nvSpPr>
          <p:cNvPr id="6" name="Rounded Rectangle 5"/>
          <p:cNvSpPr/>
          <p:nvPr/>
        </p:nvSpPr>
        <p:spPr>
          <a:xfrm>
            <a:off x="1763688" y="2852936"/>
            <a:ext cx="1512168" cy="306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710342" y="5194516"/>
            <a:ext cx="1637522" cy="306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15681927"/>
      </p:ext>
    </p:extLst>
  </p:cSld>
  <p:clrMapOvr>
    <a:masterClrMapping/>
  </p:clrMapOvr>
  <mc:AlternateContent xmlns:mc="http://schemas.openxmlformats.org/markup-compatibility/2006">
    <mc:Choice xmlns:p14="http://schemas.microsoft.com/office/powerpoint/2010/main" Requires="p14">
      <p:transition spd="slow" p14:dur="2000" advTm="117466"/>
    </mc:Choice>
    <mc:Fallback>
      <p:transition spd="slow" advTm="11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Have seen that we can pass or return dynamically allocated memory by passing or returning addresses (pointers)</a:t>
            </a:r>
            <a:endParaRPr lang="en-CA" dirty="0" smtClean="0">
              <a:latin typeface="Consolas" panose="020B0609020204030204" pitchFamily="49" charset="0"/>
              <a:cs typeface="Consolas" panose="020B0609020204030204" pitchFamily="49" charset="0"/>
            </a:endParaRPr>
          </a:p>
          <a:p>
            <a:pPr lvl="1"/>
            <a:r>
              <a:rPr lang="en-US" dirty="0" smtClean="0"/>
              <a:t>Are aware it is important to make sure that you keep track of the address, otherwise you lose that memory</a:t>
            </a:r>
            <a:endParaRPr lang="en-CA" dirty="0" smtClean="0"/>
          </a:p>
          <a:p>
            <a:pPr lvl="1"/>
            <a:r>
              <a:rPr lang="en-CA" dirty="0" smtClean="0"/>
              <a:t>Understand that any function can call </a:t>
            </a:r>
            <a:r>
              <a:rPr lang="en-CA" dirty="0" smtClean="0">
                <a:latin typeface="Consolas" panose="020B0609020204030204" pitchFamily="49" charset="0"/>
              </a:rPr>
              <a:t>new</a:t>
            </a:r>
            <a:r>
              <a:rPr lang="en-CA" dirty="0" smtClean="0"/>
              <a:t> or </a:t>
            </a:r>
            <a:r>
              <a:rPr lang="en-CA" dirty="0" smtClean="0">
                <a:latin typeface="Consolas" panose="020B0609020204030204" pitchFamily="49" charset="0"/>
              </a:rPr>
              <a:t>delete</a:t>
            </a:r>
            <a:r>
              <a:rPr lang="en-CA" dirty="0" smtClean="0"/>
              <a:t> as long as the appropriate address is correctly dealt with</a:t>
            </a:r>
          </a:p>
          <a:p>
            <a:pPr lvl="1"/>
            <a:r>
              <a:rPr lang="en-CA" dirty="0" smtClean="0"/>
              <a:t>Know that when a local variable storing the address of dynamically allocated memory goes out of scope, it is only that local variable that is lost: the memory is still allocated</a:t>
            </a:r>
            <a:endParaRPr lang="en-CA" dirty="0" smtClean="0">
              <a:latin typeface="Consolas" panose="020B0609020204030204" pitchFamily="49" charset="0"/>
              <a:cs typeface="Consolas" panose="020B0609020204030204" pitchFamily="49"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57000"/>
    </mc:Choice>
    <mc:Fallback>
      <p:transition spd="slow"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https://en.wikipedia.org/wiki/New_and_delete_(C++)</a:t>
            </a:r>
            <a:endParaRPr lang="en-CA"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193"/>
    </mc:Choice>
    <mc:Fallback>
      <p:transition spd="slow" advTm="2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809"/>
    </mc:Choice>
    <mc:Fallback>
      <p:transition spd="slow" advTm="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641"/>
    </mc:Choice>
    <mc:Fallback>
      <p:transition spd="slow" advTm="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Discuss the lifetime of dynamicall</a:t>
            </a:r>
            <a:r>
              <a:rPr lang="en-CA" dirty="0" smtClean="0"/>
              <a:t>y allocated memory</a:t>
            </a:r>
          </a:p>
          <a:p>
            <a:pPr lvl="1"/>
            <a:r>
              <a:rPr lang="en-US" dirty="0" smtClean="0"/>
              <a:t>Author and discuss some functions that allocate, access and manipulate such memory</a:t>
            </a:r>
          </a:p>
          <a:p>
            <a:pPr lvl="2"/>
            <a:r>
              <a:rPr lang="en-US" dirty="0" smtClean="0"/>
              <a:t>We will make changes that cannot be done with statically allocated memory</a:t>
            </a: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19622"/>
    </mc:Choice>
    <mc:Fallback>
      <p:transition spd="slow" advTm="1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Lifetime</a:t>
            </a:r>
            <a:endParaRPr lang="en-CA" dirty="0"/>
          </a:p>
        </p:txBody>
      </p:sp>
      <p:sp>
        <p:nvSpPr>
          <p:cNvPr id="3" name="Content Placeholder 2"/>
          <p:cNvSpPr>
            <a:spLocks noGrp="1"/>
          </p:cNvSpPr>
          <p:nvPr>
            <p:ph idx="1"/>
          </p:nvPr>
        </p:nvSpPr>
        <p:spPr/>
        <p:txBody>
          <a:bodyPr/>
          <a:lstStyle/>
          <a:p>
            <a:r>
              <a:rPr lang="en-US" dirty="0" smtClean="0"/>
              <a:t>Note that dynamically allocated memory remains allocated until:</a:t>
            </a:r>
          </a:p>
          <a:p>
            <a:pPr lvl="1"/>
            <a:r>
              <a:rPr lang="en-US" dirty="0" smtClean="0"/>
              <a:t>The program terminates</a:t>
            </a:r>
          </a:p>
          <a:p>
            <a:pPr lvl="1"/>
            <a:r>
              <a:rPr lang="en-US" dirty="0" smtClean="0"/>
              <a:t>The memory is deallocated with </a:t>
            </a:r>
            <a:r>
              <a:rPr lang="en-US" dirty="0" smtClean="0">
                <a:latin typeface="Consolas" panose="020B0609020204030204" pitchFamily="49" charset="0"/>
              </a:rPr>
              <a:t>delete</a:t>
            </a:r>
            <a:r>
              <a:rPr lang="en-US" dirty="0" smtClean="0"/>
              <a:t> or </a:t>
            </a:r>
            <a:r>
              <a:rPr lang="en-US" dirty="0" smtClean="0">
                <a:latin typeface="Consolas" panose="020B0609020204030204" pitchFamily="49" charset="0"/>
              </a:rPr>
              <a:t>delete[]</a:t>
            </a:r>
          </a:p>
          <a:p>
            <a:pPr lvl="1"/>
            <a:endParaRPr lang="en-US" dirty="0">
              <a:latin typeface="Consolas" panose="020B0609020204030204" pitchFamily="49" charset="0"/>
            </a:endParaRPr>
          </a:p>
          <a:p>
            <a:r>
              <a:rPr lang="en-US" dirty="0" smtClean="0"/>
              <a:t>This means that such memory is still accessible even after a function returns</a:t>
            </a:r>
            <a:endParaRPr lang="en-US" dirty="0"/>
          </a:p>
          <a:p>
            <a:pPr lvl="1"/>
            <a:r>
              <a:rPr lang="en-US" dirty="0"/>
              <a:t>The </a:t>
            </a:r>
            <a:r>
              <a:rPr lang="en-US" dirty="0" smtClean="0"/>
              <a:t>problem is that we must keep our hands on the address</a:t>
            </a:r>
          </a:p>
          <a:p>
            <a:pPr lvl="1"/>
            <a:r>
              <a:rPr lang="en-US" dirty="0" smtClean="0"/>
              <a:t>If we lose the address, we lose the memory</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20085377"/>
      </p:ext>
    </p:extLst>
  </p:cSld>
  <p:clrMapOvr>
    <a:masterClrMapping/>
  </p:clrMapOvr>
  <mc:AlternateContent xmlns:mc="http://schemas.openxmlformats.org/markup-compatibility/2006">
    <mc:Choice xmlns:p14="http://schemas.microsoft.com/office/powerpoint/2010/main" Requires="p14">
      <p:transition spd="slow" p14:dur="2000" advTm="68596"/>
    </mc:Choice>
    <mc:Fallback>
      <p:transition spd="slow" advTm="68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Allocating instances of a type</a:t>
            </a:r>
            <a:endParaRPr lang="en-CA" dirty="0"/>
          </a:p>
        </p:txBody>
      </p:sp>
      <p:sp>
        <p:nvSpPr>
          <p:cNvPr id="3" name="Content Placeholder 2"/>
          <p:cNvSpPr>
            <a:spLocks noGrp="1"/>
          </p:cNvSpPr>
          <p:nvPr>
            <p:ph idx="1"/>
          </p:nvPr>
        </p:nvSpPr>
        <p:spPr/>
        <p:txBody>
          <a:bodyPr/>
          <a:lstStyle/>
          <a:p>
            <a:r>
              <a:rPr lang="en-CA" dirty="0" smtClean="0"/>
              <a:t>We will author three functions:</a:t>
            </a:r>
          </a:p>
          <a:p>
            <a:pPr lvl="1"/>
            <a:r>
              <a:rPr lang="en-US" dirty="0" smtClean="0"/>
              <a:t>The first allocates an array of the required size</a:t>
            </a:r>
          </a:p>
          <a:p>
            <a:pPr lvl="1"/>
            <a:r>
              <a:rPr lang="en-US" dirty="0" smtClean="0"/>
              <a:t>The second allows the user to make a change to the array</a:t>
            </a:r>
          </a:p>
          <a:p>
            <a:pPr lvl="1"/>
            <a:r>
              <a:rPr lang="en-US" dirty="0" smtClean="0"/>
              <a:t>The third cleans up the array and deallocates it</a:t>
            </a:r>
            <a:endParaRPr lang="en-CA" sz="1600" dirty="0">
              <a:latin typeface="Consolas" panose="020B0609020204030204" pitchFamily="49" charset="0"/>
              <a:cs typeface="Consolas" panose="020B0609020204030204" pitchFamily="49" charset="0"/>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19809"/>
    </mc:Choice>
    <mc:Fallback>
      <p:transition spd="slow" advTm="19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Allocate and initialize</a:t>
            </a:r>
            <a:endParaRPr lang="en-CA" dirty="0"/>
          </a:p>
        </p:txBody>
      </p:sp>
      <p:sp>
        <p:nvSpPr>
          <p:cNvPr id="3" name="Content Placeholder 2"/>
          <p:cNvSpPr>
            <a:spLocks noGrp="1"/>
          </p:cNvSpPr>
          <p:nvPr>
            <p:ph idx="1"/>
          </p:nvPr>
        </p:nvSpPr>
        <p:spPr/>
        <p:txBody>
          <a:bodyPr/>
          <a:lstStyle/>
          <a:p>
            <a:r>
              <a:rPr lang="en-CA" dirty="0" smtClean="0"/>
              <a:t>The first function will:</a:t>
            </a:r>
          </a:p>
          <a:p>
            <a:pPr lvl="1"/>
            <a:r>
              <a:rPr lang="en-US" dirty="0" smtClean="0"/>
              <a:t>Allocate an array of the required capacity</a:t>
            </a:r>
          </a:p>
          <a:p>
            <a:pPr lvl="1"/>
            <a:r>
              <a:rPr lang="en-US" dirty="0" smtClean="0"/>
              <a:t>It will take two additional arguments </a:t>
            </a:r>
            <a:r>
              <a:rPr lang="en-US" i="1" dirty="0" smtClean="0">
                <a:latin typeface="Times New Roman" panose="02020603050405020304" pitchFamily="18" charset="0"/>
                <a:cs typeface="Times New Roman" panose="02020603050405020304" pitchFamily="18" charset="0"/>
              </a:rPr>
              <a:t>a</a:t>
            </a:r>
            <a:r>
              <a:rPr lang="en-US" i="1" dirty="0" smtClean="0"/>
              <a:t> </a:t>
            </a:r>
            <a:r>
              <a:rPr lang="en-US" dirty="0" smtClean="0"/>
              <a:t>and </a:t>
            </a:r>
            <a:r>
              <a:rPr lang="en-US" i="1" dirty="0" smtClean="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a:p>
            <a:pPr lvl="1"/>
            <a:r>
              <a:rPr lang="en-US" dirty="0" smtClean="0"/>
              <a:t>It will initialize the array so that	</a:t>
            </a:r>
            <a:r>
              <a:rPr lang="en-US" dirty="0" smtClean="0">
                <a:latin typeface="Consolas" panose="020B0609020204030204" pitchFamily="49" charset="0"/>
              </a:rPr>
              <a:t>array[0] == a</a:t>
            </a:r>
          </a:p>
          <a:p>
            <a:pPr marL="457200" lvl="1" indent="0">
              <a:buNone/>
            </a:pPr>
            <a:r>
              <a:rPr lang="en-US" dirty="0"/>
              <a:t>	</a:t>
            </a:r>
            <a:r>
              <a:rPr lang="en-US" dirty="0" smtClean="0"/>
              <a:t>				</a:t>
            </a:r>
            <a:r>
              <a:rPr lang="en-US" dirty="0" smtClean="0">
                <a:latin typeface="Consolas" panose="020B0609020204030204" pitchFamily="49" charset="0"/>
              </a:rPr>
              <a:t>array[capacity - 1] = b</a:t>
            </a:r>
          </a:p>
          <a:p>
            <a:pPr marL="457200" lvl="1" indent="0">
              <a:buNone/>
            </a:pPr>
            <a:r>
              <a:rPr lang="en-US" dirty="0"/>
              <a:t> </a:t>
            </a:r>
            <a:r>
              <a:rPr lang="en-US" dirty="0" smtClean="0"/>
              <a:t>     and all other entries are equally spaced values between </a:t>
            </a:r>
            <a:r>
              <a:rPr lang="en-US" i="1" dirty="0" smtClean="0">
                <a:latin typeface="Times New Roman" panose="02020603050405020304" pitchFamily="18" charset="0"/>
                <a:cs typeface="Times New Roman" panose="02020603050405020304" pitchFamily="18" charset="0"/>
              </a:rPr>
              <a:t>a</a:t>
            </a:r>
            <a:r>
              <a:rPr lang="en-US" dirty="0" smtClean="0"/>
              <a:t> and </a:t>
            </a:r>
            <a:r>
              <a:rPr lang="en-US" i="1" dirty="0" smtClean="0">
                <a:latin typeface="Times New Roman" panose="02020603050405020304" pitchFamily="18" charset="0"/>
                <a:cs typeface="Times New Roman" panose="02020603050405020304" pitchFamily="18" charset="0"/>
              </a:rPr>
              <a:t>b</a:t>
            </a:r>
            <a:endParaRPr lang="en-US" dirty="0" smtClean="0"/>
          </a:p>
          <a:p>
            <a:pPr lvl="1"/>
            <a:r>
              <a:rPr lang="en-US" dirty="0" smtClean="0">
                <a:cs typeface="Times New Roman" panose="02020603050405020304" pitchFamily="18" charset="0"/>
              </a:rPr>
              <a:t>It will return the address of the array</a:t>
            </a:r>
          </a:p>
        </p:txBody>
      </p:sp>
      <p:cxnSp>
        <p:nvCxnSpPr>
          <p:cNvPr id="5" name="Straight Connector 4"/>
          <p:cNvCxnSpPr/>
          <p:nvPr/>
        </p:nvCxnSpPr>
        <p:spPr>
          <a:xfrm>
            <a:off x="1043608" y="4427820"/>
            <a:ext cx="705678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15616" y="4571836"/>
            <a:ext cx="6896440" cy="369332"/>
          </a:xfrm>
          <a:prstGeom prst="rect">
            <a:avLst/>
          </a:prstGeom>
          <a:noFill/>
        </p:spPr>
        <p:txBody>
          <a:bodyPr wrap="none" rtlCol="0">
            <a:spAutoFit/>
          </a:bodyPr>
          <a:lstStyle/>
          <a:p>
            <a:r>
              <a:rPr lang="en-US" dirty="0" smtClean="0">
                <a:latin typeface="Consolas" panose="020B0609020204030204" pitchFamily="49" charset="0"/>
              </a:rPr>
              <a:t>3.0  3.2  3.4  3.6  3.8  4.0  4.2  4.4  4.6  4.8  5.0</a:t>
            </a:r>
            <a:endParaRPr lang="en-CA" dirty="0">
              <a:latin typeface="Consolas" panose="020B0609020204030204" pitchFamily="49" charset="0"/>
            </a:endParaRPr>
          </a:p>
        </p:txBody>
      </p:sp>
      <p:cxnSp>
        <p:nvCxnSpPr>
          <p:cNvPr id="7" name="Straight Connector 6"/>
          <p:cNvCxnSpPr/>
          <p:nvPr/>
        </p:nvCxnSpPr>
        <p:spPr>
          <a:xfrm>
            <a:off x="1403648"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17036"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39755"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62474"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85193"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07912"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30631"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62681"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94731"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26781"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49500" y="4427820"/>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14801608"/>
      </p:ext>
    </p:extLst>
  </p:cSld>
  <p:clrMapOvr>
    <a:masterClrMapping/>
  </p:clrMapOvr>
  <mc:AlternateContent xmlns:mc="http://schemas.openxmlformats.org/markup-compatibility/2006">
    <mc:Choice xmlns:p14="http://schemas.microsoft.com/office/powerpoint/2010/main" Requires="p14">
      <p:transition spd="slow" p14:dur="2000" advTm="78616"/>
    </mc:Choice>
    <mc:Fallback>
      <p:transition spd="slow" advTm="7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9"/>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Allocating an array</a:t>
            </a:r>
            <a:endParaRPr lang="en-CA" dirty="0"/>
          </a:p>
        </p:txBody>
      </p:sp>
      <p:sp>
        <p:nvSpPr>
          <p:cNvPr id="3" name="Content Placeholder 2"/>
          <p:cNvSpPr>
            <a:spLocks noGrp="1"/>
          </p:cNvSpPr>
          <p:nvPr>
            <p:ph idx="1"/>
          </p:nvPr>
        </p:nvSpPr>
        <p:spPr>
          <a:xfrm>
            <a:off x="457200" y="1600200"/>
            <a:ext cx="8853754" cy="4525963"/>
          </a:xfrm>
        </p:spPr>
        <p:txBody>
          <a:bodyPr/>
          <a:lstStyle/>
          <a:p>
            <a:r>
              <a:rPr lang="en-CA" dirty="0" smtClean="0"/>
              <a:t>Allocate and initialize an array:</a:t>
            </a:r>
            <a:endParaRPr lang="en-CA" dirty="0"/>
          </a:p>
          <a:p>
            <a:pPr marL="800100" lvl="2" indent="0">
              <a:buNone/>
            </a:pPr>
            <a:r>
              <a:rPr lang="en-CA" sz="1600" dirty="0" smtClean="0">
                <a:latin typeface="Consolas" panose="020B0609020204030204" pitchFamily="49" charset="0"/>
                <a:cs typeface="Consolas" panose="020B0609020204030204" pitchFamily="49" charset="0"/>
              </a:rPr>
              <a:t>double *allocate( double a, double b, </a:t>
            </a:r>
            <a:r>
              <a:rPr lang="en-CA" sz="1600" dirty="0" err="1" smtClean="0">
                <a:latin typeface="Consolas" panose="020B0609020204030204" pitchFamily="49" charset="0"/>
                <a:cs typeface="Consolas" panose="020B0609020204030204" pitchFamily="49" charset="0"/>
              </a:rPr>
              <a:t>std</a:t>
            </a:r>
            <a:r>
              <a:rPr lang="en-CA" sz="1600" dirty="0" smtClean="0">
                <a:latin typeface="Consolas" panose="020B0609020204030204" pitchFamily="49" charset="0"/>
                <a:cs typeface="Consolas" panose="020B0609020204030204" pitchFamily="49" charset="0"/>
              </a:rPr>
              <a:t>::</a:t>
            </a:r>
            <a:r>
              <a:rPr lang="en-CA" sz="1600" dirty="0" err="1" smtClean="0">
                <a:latin typeface="Consolas" panose="020B0609020204030204" pitchFamily="49" charset="0"/>
                <a:cs typeface="Consolas" panose="020B0609020204030204" pitchFamily="49" charset="0"/>
              </a:rPr>
              <a:t>size_t</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const</a:t>
            </a:r>
            <a:r>
              <a:rPr lang="en-CA" sz="1600" dirty="0" smtClean="0">
                <a:latin typeface="Consolas" panose="020B0609020204030204" pitchFamily="49" charset="0"/>
                <a:cs typeface="Consolas" panose="020B0609020204030204" pitchFamily="49" charset="0"/>
              </a:rPr>
              <a:t> capacity ) {</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assert( capacity &gt;= 2 );</a:t>
            </a: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double *array{ new double[capacity] };</a:t>
            </a: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 This will set array[k] = a + k*delta</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 so that array[0]            = a</a:t>
            </a:r>
          </a:p>
          <a:p>
            <a:pPr marL="800100" lvl="2" indent="0">
              <a:buNone/>
            </a:pPr>
            <a:r>
              <a:rPr lang="en-US" sz="1600" dirty="0" smtClean="0">
                <a:latin typeface="Consolas" panose="020B0609020204030204" pitchFamily="49" charset="0"/>
                <a:cs typeface="Consolas" panose="020B0609020204030204" pitchFamily="49" charset="0"/>
              </a:rPr>
              <a:t>    //         array[capacity - 1] = b</a:t>
            </a: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double delta{ (b - a)/(capacity - 1.0) </a:t>
            </a:r>
            <a:r>
              <a:rPr lang="en-US" sz="1600" dirty="0" smtClean="0">
                <a:latin typeface="Consolas" panose="020B0609020204030204" pitchFamily="49" charset="0"/>
                <a:cs typeface="Consolas" panose="020B0609020204030204" pitchFamily="49" charset="0"/>
              </a:rPr>
              <a:t>};</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for (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size_t</a:t>
            </a:r>
            <a:r>
              <a:rPr lang="en-US" sz="1600" dirty="0" smtClean="0">
                <a:latin typeface="Consolas" panose="020B0609020204030204" pitchFamily="49" charset="0"/>
                <a:cs typeface="Consolas" panose="020B0609020204030204" pitchFamily="49" charset="0"/>
              </a:rPr>
              <a:t> k{0}; k &lt; capacity; ++k ) {</a:t>
            </a:r>
          </a:p>
          <a:p>
            <a:pPr marL="800100" lvl="2" indent="0">
              <a:buNone/>
            </a:pPr>
            <a:r>
              <a:rPr lang="en-US" sz="1600" dirty="0" smtClean="0">
                <a:latin typeface="Consolas" panose="020B0609020204030204" pitchFamily="49" charset="0"/>
                <a:cs typeface="Consolas" panose="020B0609020204030204" pitchFamily="49" charset="0"/>
              </a:rPr>
              <a:t>        array[k] = a + k*delta;</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return array;</a:t>
            </a: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cxnSp>
        <p:nvCxnSpPr>
          <p:cNvPr id="17" name="Straight Connector 16"/>
          <p:cNvCxnSpPr/>
          <p:nvPr/>
        </p:nvCxnSpPr>
        <p:spPr>
          <a:xfrm>
            <a:off x="1096954" y="6416051"/>
            <a:ext cx="705678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68962" y="6560067"/>
            <a:ext cx="6896440" cy="369332"/>
          </a:xfrm>
          <a:prstGeom prst="rect">
            <a:avLst/>
          </a:prstGeom>
          <a:noFill/>
        </p:spPr>
        <p:txBody>
          <a:bodyPr wrap="none" rtlCol="0">
            <a:spAutoFit/>
          </a:bodyPr>
          <a:lstStyle/>
          <a:p>
            <a:r>
              <a:rPr lang="en-US" dirty="0" smtClean="0">
                <a:latin typeface="Consolas" panose="020B0609020204030204" pitchFamily="49" charset="0"/>
              </a:rPr>
              <a:t>3.0  3.2  3.4  3.6  3.8  4.0  4.2  4.4  4.6  4.8  5.0</a:t>
            </a:r>
            <a:endParaRPr lang="en-CA" dirty="0">
              <a:latin typeface="Consolas" panose="020B0609020204030204" pitchFamily="49" charset="0"/>
            </a:endParaRPr>
          </a:p>
        </p:txBody>
      </p:sp>
      <p:cxnSp>
        <p:nvCxnSpPr>
          <p:cNvPr id="22" name="Straight Connector 21"/>
          <p:cNvCxnSpPr/>
          <p:nvPr/>
        </p:nvCxnSpPr>
        <p:spPr>
          <a:xfrm>
            <a:off x="1456994"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0382"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93101"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15820"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38539"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61258"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83977"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16027"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48077"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080127"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02846" y="6416051"/>
            <a:ext cx="0" cy="14401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1691680" y="2530388"/>
            <a:ext cx="4392488" cy="3570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ounded Rectangle 35"/>
          <p:cNvSpPr/>
          <p:nvPr/>
        </p:nvSpPr>
        <p:spPr>
          <a:xfrm>
            <a:off x="1691680" y="3980046"/>
            <a:ext cx="4752528" cy="3570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Straight Arrow Connector 37"/>
          <p:cNvCxnSpPr/>
          <p:nvPr/>
        </p:nvCxnSpPr>
        <p:spPr>
          <a:xfrm>
            <a:off x="3923928" y="6165304"/>
            <a:ext cx="648072"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416348" y="3244334"/>
            <a:ext cx="311304" cy="369332"/>
          </a:xfrm>
          <a:prstGeom prst="rect">
            <a:avLst/>
          </a:prstGeom>
        </p:spPr>
        <p:txBody>
          <a:bodyPr wrap="none">
            <a:spAutoFit/>
          </a:bodyPr>
          <a:lstStyle/>
          <a:p>
            <a:r>
              <a:rPr lang="en-US" dirty="0">
                <a:latin typeface="Consolas" panose="020B0609020204030204" pitchFamily="49" charset="0"/>
                <a:cs typeface="Consolas" panose="020B0609020204030204" pitchFamily="49" charset="0"/>
              </a:rPr>
              <a:t>r</a:t>
            </a:r>
            <a:endParaRPr lang="en-CA" dirty="0"/>
          </a:p>
        </p:txBody>
      </p:sp>
      <p:sp>
        <p:nvSpPr>
          <p:cNvPr id="40" name="Rectangle 39"/>
          <p:cNvSpPr/>
          <p:nvPr/>
        </p:nvSpPr>
        <p:spPr>
          <a:xfrm>
            <a:off x="4101511" y="5733256"/>
            <a:ext cx="298480" cy="369332"/>
          </a:xfrm>
          <a:prstGeom prst="rect">
            <a:avLst/>
          </a:prstGeom>
        </p:spPr>
        <p:txBody>
          <a:bodyPr wrap="none">
            <a:spAutoFit/>
          </a:bodyPr>
          <a:lstStyle/>
          <a:p>
            <a:r>
              <a:rPr lang="en-US" b="1" dirty="0" smtClean="0">
                <a:solidFill>
                  <a:srgbClr val="FF0000"/>
                </a:solidFill>
                <a:latin typeface="Symbol" panose="05050102010706020507" pitchFamily="18" charset="2"/>
                <a:cs typeface="Consolas" panose="020B0609020204030204" pitchFamily="49" charset="0"/>
              </a:rPr>
              <a:t>d</a:t>
            </a:r>
            <a:endParaRPr lang="en-CA" b="1" dirty="0">
              <a:solidFill>
                <a:srgbClr val="FF0000"/>
              </a:solidFill>
              <a:latin typeface="Symbol" panose="05050102010706020507" pitchFamily="18" charset="2"/>
            </a:endParaRPr>
          </a:p>
        </p:txBody>
      </p:sp>
      <p:sp>
        <p:nvSpPr>
          <p:cNvPr id="41" name="Rounded Rectangle 40"/>
          <p:cNvSpPr/>
          <p:nvPr/>
        </p:nvSpPr>
        <p:spPr>
          <a:xfrm>
            <a:off x="1691680" y="4599790"/>
            <a:ext cx="5256584" cy="9261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ounded Rectangle 41"/>
          <p:cNvSpPr/>
          <p:nvPr/>
        </p:nvSpPr>
        <p:spPr>
          <a:xfrm>
            <a:off x="1691680" y="5783446"/>
            <a:ext cx="1656184" cy="2950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ounded Rectangle 42"/>
          <p:cNvSpPr/>
          <p:nvPr/>
        </p:nvSpPr>
        <p:spPr>
          <a:xfrm>
            <a:off x="1278294" y="1963487"/>
            <a:ext cx="1008112" cy="2950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6" name="Audio 4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60968070"/>
      </p:ext>
    </p:extLst>
  </p:cSld>
  <p:clrMapOvr>
    <a:masterClrMapping/>
  </p:clrMapOvr>
  <mc:AlternateContent xmlns:mc="http://schemas.openxmlformats.org/markup-compatibility/2006">
    <mc:Choice xmlns:p14="http://schemas.microsoft.com/office/powerpoint/2010/main" Requires="p14">
      <p:transition spd="slow" p14:dur="2000" advTm="187590"/>
    </mc:Choice>
    <mc:Fallback>
      <p:transition spd="slow" advTm="187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0"/>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46"/>
                </p:tgtEl>
              </p:cMediaNode>
            </p:audio>
          </p:childTnLst>
        </p:cTn>
      </p:par>
    </p:tnLst>
    <p:bldLst>
      <p:bldP spid="19" grpId="0"/>
      <p:bldP spid="35" grpId="0" animBg="1"/>
      <p:bldP spid="35" grpId="1" animBg="1"/>
      <p:bldP spid="36" grpId="0" animBg="1"/>
      <p:bldP spid="36" grpId="1" animBg="1"/>
      <p:bldP spid="40" grpId="0"/>
      <p:bldP spid="40" grpId="1"/>
      <p:bldP spid="41" grpId="0" animBg="1"/>
      <p:bldP spid="41" grpId="1"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Manipulating that array:</a:t>
            </a:r>
            <a:endParaRPr lang="en-CA" dirty="0"/>
          </a:p>
        </p:txBody>
      </p:sp>
      <p:sp>
        <p:nvSpPr>
          <p:cNvPr id="3" name="Content Placeholder 2"/>
          <p:cNvSpPr>
            <a:spLocks noGrp="1"/>
          </p:cNvSpPr>
          <p:nvPr>
            <p:ph idx="1"/>
          </p:nvPr>
        </p:nvSpPr>
        <p:spPr>
          <a:xfrm>
            <a:off x="457200" y="1600200"/>
            <a:ext cx="8853754" cy="4525963"/>
          </a:xfrm>
        </p:spPr>
        <p:txBody>
          <a:bodyPr/>
          <a:lstStyle/>
          <a:p>
            <a:r>
              <a:rPr lang="en-CA" dirty="0" smtClean="0"/>
              <a:t>Let us let the user manipulate the array</a:t>
            </a:r>
            <a:endParaRPr lang="en-CA" dirty="0"/>
          </a:p>
          <a:p>
            <a:pPr marL="800100" lvl="2" indent="0">
              <a:buNone/>
            </a:pPr>
            <a:r>
              <a:rPr lang="en-CA" sz="1600" dirty="0" smtClean="0">
                <a:latin typeface="Consolas" panose="020B0609020204030204" pitchFamily="49" charset="0"/>
                <a:cs typeface="Consolas" panose="020B0609020204030204" pitchFamily="49" charset="0"/>
              </a:rPr>
              <a:t>void </a:t>
            </a:r>
            <a:r>
              <a:rPr lang="en-CA" sz="1600" dirty="0" smtClean="0">
                <a:latin typeface="Consolas" panose="020B0609020204030204" pitchFamily="49" charset="0"/>
                <a:cs typeface="Consolas" panose="020B0609020204030204" pitchFamily="49" charset="0"/>
              </a:rPr>
              <a:t>manipulate( double *array, </a:t>
            </a:r>
            <a:r>
              <a:rPr lang="en-CA" sz="1600" dirty="0" err="1" smtClean="0">
                <a:latin typeface="Consolas" panose="020B0609020204030204" pitchFamily="49" charset="0"/>
                <a:cs typeface="Consolas" panose="020B0609020204030204" pitchFamily="49" charset="0"/>
              </a:rPr>
              <a:t>std</a:t>
            </a:r>
            <a:r>
              <a:rPr lang="en-CA" sz="1600" dirty="0" smtClean="0">
                <a:latin typeface="Consolas" panose="020B0609020204030204" pitchFamily="49" charset="0"/>
                <a:cs typeface="Consolas" panose="020B0609020204030204" pitchFamily="49" charset="0"/>
              </a:rPr>
              <a:t>::</a:t>
            </a:r>
            <a:r>
              <a:rPr lang="en-CA" sz="1600" dirty="0" err="1" smtClean="0">
                <a:latin typeface="Consolas" panose="020B0609020204030204" pitchFamily="49" charset="0"/>
                <a:cs typeface="Consolas" panose="020B0609020204030204" pitchFamily="49" charset="0"/>
              </a:rPr>
              <a:t>size_t</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const</a:t>
            </a:r>
            <a:r>
              <a:rPr lang="en-CA" sz="1600" dirty="0" smtClean="0">
                <a:latin typeface="Consolas" panose="020B0609020204030204" pitchFamily="49" charset="0"/>
                <a:cs typeface="Consolas" panose="020B0609020204030204" pitchFamily="49" charset="0"/>
              </a:rPr>
              <a:t> capacity ) {</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while ( true ) {</a:t>
            </a: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size_t</a:t>
            </a:r>
            <a:r>
              <a:rPr lang="en-US" sz="1600" dirty="0">
                <a:latin typeface="Consolas" panose="020B0609020204030204" pitchFamily="49" charset="0"/>
                <a:cs typeface="Consolas" panose="020B0609020204030204" pitchFamily="49" charset="0"/>
              </a:rPr>
              <a:t> k</a:t>
            </a:r>
            <a:r>
              <a:rPr lang="en-US" sz="1600" dirty="0" smtClean="0">
                <a:latin typeface="Consolas" panose="020B0609020204030204" pitchFamily="49" charset="0"/>
                <a:cs typeface="Consolas" panose="020B0609020204030204" pitchFamily="49" charset="0"/>
              </a:rPr>
              <a:t>{};</a:t>
            </a: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"Which entry do you want to change? ";</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cin</a:t>
            </a:r>
            <a:r>
              <a:rPr lang="en-US" sz="1600" dirty="0" smtClean="0">
                <a:latin typeface="Consolas" panose="020B0609020204030204" pitchFamily="49" charset="0"/>
                <a:cs typeface="Consolas" panose="020B0609020204030204" pitchFamily="49" charset="0"/>
              </a:rPr>
              <a:t> &gt;&gt; k;</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if ( k &gt;= capacity ) {</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return;</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"What is the new value? ";</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cin</a:t>
            </a:r>
            <a:r>
              <a:rPr lang="en-US" sz="1600" dirty="0" smtClean="0">
                <a:latin typeface="Consolas" panose="020B0609020204030204" pitchFamily="49" charset="0"/>
                <a:cs typeface="Consolas" panose="020B0609020204030204" pitchFamily="49" charset="0"/>
              </a:rPr>
              <a:t> &gt;&gt; array[k];</a:t>
            </a: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
        <p:nvSpPr>
          <p:cNvPr id="6" name="Rounded Rectangle 5"/>
          <p:cNvSpPr/>
          <p:nvPr/>
        </p:nvSpPr>
        <p:spPr>
          <a:xfrm>
            <a:off x="3175855" y="1963487"/>
            <a:ext cx="1584176" cy="2950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179714" y="5482548"/>
            <a:ext cx="2464294" cy="2950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1159527"/>
      </p:ext>
    </p:extLst>
  </p:cSld>
  <p:clrMapOvr>
    <a:masterClrMapping/>
  </p:clrMapOvr>
  <mc:AlternateContent xmlns:mc="http://schemas.openxmlformats.org/markup-compatibility/2006">
    <mc:Choice xmlns:p14="http://schemas.microsoft.com/office/powerpoint/2010/main" Requires="p14">
      <p:transition spd="slow" p14:dur="2000" advTm="102778"/>
    </mc:Choice>
    <mc:Fallback>
      <p:transition spd="slow" advTm="10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Deallocating an array</a:t>
            </a:r>
            <a:endParaRPr lang="en-CA" dirty="0"/>
          </a:p>
        </p:txBody>
      </p:sp>
      <p:sp>
        <p:nvSpPr>
          <p:cNvPr id="3" name="Content Placeholder 2"/>
          <p:cNvSpPr>
            <a:spLocks noGrp="1"/>
          </p:cNvSpPr>
          <p:nvPr>
            <p:ph idx="1"/>
          </p:nvPr>
        </p:nvSpPr>
        <p:spPr>
          <a:xfrm>
            <a:off x="457200" y="1600200"/>
            <a:ext cx="8853754" cy="4525963"/>
          </a:xfrm>
        </p:spPr>
        <p:txBody>
          <a:bodyPr/>
          <a:lstStyle/>
          <a:p>
            <a:r>
              <a:rPr lang="en-CA" dirty="0" smtClean="0"/>
              <a:t>Clearing and deallocating the array</a:t>
            </a:r>
            <a:endParaRPr lang="en-CA" dirty="0"/>
          </a:p>
          <a:p>
            <a:pPr marL="800100" lvl="2" indent="0">
              <a:buNone/>
            </a:pPr>
            <a:r>
              <a:rPr lang="en-CA" sz="1600" dirty="0" smtClean="0">
                <a:latin typeface="Consolas" panose="020B0609020204030204" pitchFamily="49" charset="0"/>
                <a:cs typeface="Consolas" panose="020B0609020204030204" pitchFamily="49" charset="0"/>
              </a:rPr>
              <a:t>void deallocate( double *array, </a:t>
            </a:r>
            <a:r>
              <a:rPr lang="en-CA" sz="1600" dirty="0" err="1" smtClean="0">
                <a:latin typeface="Consolas" panose="020B0609020204030204" pitchFamily="49" charset="0"/>
                <a:cs typeface="Consolas" panose="020B0609020204030204" pitchFamily="49" charset="0"/>
              </a:rPr>
              <a:t>std</a:t>
            </a:r>
            <a:r>
              <a:rPr lang="en-CA" sz="1600" dirty="0" smtClean="0">
                <a:latin typeface="Consolas" panose="020B0609020204030204" pitchFamily="49" charset="0"/>
                <a:cs typeface="Consolas" panose="020B0609020204030204" pitchFamily="49" charset="0"/>
              </a:rPr>
              <a:t>::</a:t>
            </a:r>
            <a:r>
              <a:rPr lang="en-CA" sz="1600" dirty="0" err="1" smtClean="0">
                <a:latin typeface="Consolas" panose="020B0609020204030204" pitchFamily="49" charset="0"/>
                <a:cs typeface="Consolas" panose="020B0609020204030204" pitchFamily="49" charset="0"/>
              </a:rPr>
              <a:t>size_t</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const</a:t>
            </a:r>
            <a:r>
              <a:rPr lang="en-CA" sz="1600" dirty="0" smtClean="0">
                <a:latin typeface="Consolas" panose="020B0609020204030204" pitchFamily="49" charset="0"/>
                <a:cs typeface="Consolas" panose="020B0609020204030204" pitchFamily="49" charset="0"/>
              </a:rPr>
              <a:t> capacity ) {</a:t>
            </a:r>
          </a:p>
          <a:p>
            <a:pPr marL="800100" lvl="2" indent="0">
              <a:buNone/>
            </a:pPr>
            <a:r>
              <a:rPr lang="en-US" sz="1600" dirty="0" smtClean="0">
                <a:latin typeface="Consolas" panose="020B0609020204030204" pitchFamily="49" charset="0"/>
                <a:cs typeface="Consolas" panose="020B0609020204030204" pitchFamily="49" charset="0"/>
              </a:rPr>
              <a:t>    for (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size_t</a:t>
            </a:r>
            <a:r>
              <a:rPr lang="en-US" sz="1600" dirty="0" smtClean="0">
                <a:latin typeface="Consolas" panose="020B0609020204030204" pitchFamily="49" charset="0"/>
                <a:cs typeface="Consolas" panose="020B0609020204030204" pitchFamily="49" charset="0"/>
              </a:rPr>
              <a:t> k{0}; k &lt; capacity; ++k ) {</a:t>
            </a:r>
          </a:p>
          <a:p>
            <a:pPr marL="800100" lvl="2" indent="0">
              <a:buNone/>
            </a:pPr>
            <a:r>
              <a:rPr lang="en-US" sz="1600" dirty="0" smtClean="0">
                <a:latin typeface="Consolas" panose="020B0609020204030204" pitchFamily="49" charset="0"/>
                <a:cs typeface="Consolas" panose="020B0609020204030204" pitchFamily="49" charset="0"/>
              </a:rPr>
              <a:t>        array[k] = 0.0;</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delete[] array;</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array = </a:t>
            </a:r>
            <a:r>
              <a:rPr lang="en-US" sz="1600" dirty="0" err="1" smtClean="0">
                <a:latin typeface="Consolas" panose="020B0609020204030204" pitchFamily="49" charset="0"/>
                <a:cs typeface="Consolas" panose="020B0609020204030204" pitchFamily="49" charset="0"/>
              </a:rPr>
              <a:t>nullptr</a:t>
            </a:r>
            <a:r>
              <a:rPr lang="en-US"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
        <p:nvSpPr>
          <p:cNvPr id="6" name="Rounded Rectangle 5"/>
          <p:cNvSpPr/>
          <p:nvPr/>
        </p:nvSpPr>
        <p:spPr>
          <a:xfrm>
            <a:off x="1701010" y="2214194"/>
            <a:ext cx="5300599" cy="9801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691681" y="3394316"/>
            <a:ext cx="1944216" cy="6694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3169164" y="1970178"/>
            <a:ext cx="1546852" cy="306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6608585"/>
      </p:ext>
    </p:extLst>
  </p:cSld>
  <p:clrMapOvr>
    <a:masterClrMapping/>
  </p:clrMapOvr>
  <mc:AlternateContent xmlns:mc="http://schemas.openxmlformats.org/markup-compatibility/2006">
    <mc:Choice xmlns:p14="http://schemas.microsoft.com/office/powerpoint/2010/main" Requires="p14">
      <p:transition spd="slow" p14:dur="2000" advTm="194897"/>
    </mc:Choice>
    <mc:Fallback>
      <p:transition spd="slow" advTm="19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7" grpId="0"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Using our functions</a:t>
            </a:r>
            <a:endParaRPr lang="en-CA" dirty="0"/>
          </a:p>
        </p:txBody>
      </p:sp>
      <p:sp>
        <p:nvSpPr>
          <p:cNvPr id="3" name="Content Placeholder 2"/>
          <p:cNvSpPr>
            <a:spLocks noGrp="1"/>
          </p:cNvSpPr>
          <p:nvPr>
            <p:ph idx="1"/>
          </p:nvPr>
        </p:nvSpPr>
        <p:spPr>
          <a:xfrm>
            <a:off x="457200" y="1124744"/>
            <a:ext cx="8229600" cy="4525963"/>
          </a:xfrm>
        </p:spPr>
        <p:txBody>
          <a:bodyPr/>
          <a:lstStyle/>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main() </a:t>
            </a:r>
            <a:r>
              <a:rPr lang="en-CA" sz="1400" dirty="0" smtClean="0">
                <a:latin typeface="Consolas" panose="020B0609020204030204" pitchFamily="49" charset="0"/>
                <a:cs typeface="Consolas" panose="020B0609020204030204" pitchFamily="49" charset="0"/>
              </a:rPr>
              <a:t>{</a:t>
            </a:r>
          </a:p>
          <a:p>
            <a:pPr marL="800100" lvl="2" indent="0">
              <a:buNone/>
            </a:pPr>
            <a:r>
              <a:rPr lang="en-US" sz="1400" dirty="0" smtClean="0">
                <a:latin typeface="Consolas" panose="020B0609020204030204" pitchFamily="49" charset="0"/>
                <a:cs typeface="Consolas" panose="020B0609020204030204" pitchFamily="49" charset="0"/>
              </a:rPr>
              <a:t>    double *</a:t>
            </a:r>
            <a:r>
              <a:rPr lang="en-US" sz="1400" dirty="0" err="1" smtClean="0">
                <a:latin typeface="Consolas" panose="020B0609020204030204" pitchFamily="49" charset="0"/>
                <a:cs typeface="Consolas" panose="020B0609020204030204" pitchFamily="49" charset="0"/>
              </a:rPr>
              <a:t>a_data</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size_t</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data_capacity</a:t>
            </a:r>
            <a:r>
              <a:rPr lang="en-US" sz="1400" dirty="0" smtClean="0">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"Enter an array capacity: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a:t>
            </a:r>
            <a:r>
              <a:rPr lang="en-US" sz="1400" dirty="0" err="1" smtClean="0">
                <a:latin typeface="Consolas" panose="020B0609020204030204" pitchFamily="49" charset="0"/>
                <a:cs typeface="Consolas" panose="020B0609020204030204" pitchFamily="49" charset="0"/>
              </a:rPr>
              <a:t>data_capacity</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a_data</a:t>
            </a:r>
            <a:r>
              <a:rPr lang="en-US" sz="1400" dirty="0" smtClean="0">
                <a:latin typeface="Consolas" panose="020B0609020204030204" pitchFamily="49" charset="0"/>
                <a:cs typeface="Consolas" panose="020B0609020204030204" pitchFamily="49" charset="0"/>
              </a:rPr>
              <a:t> = allocate( 0.0, 10.0, </a:t>
            </a:r>
            <a:r>
              <a:rPr lang="en-US" sz="1400" dirty="0" err="1" smtClean="0">
                <a:latin typeface="Consolas" panose="020B0609020204030204" pitchFamily="49" charset="0"/>
                <a:cs typeface="Consolas" panose="020B0609020204030204" pitchFamily="49" charset="0"/>
              </a:rPr>
              <a:t>data_capacity</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manipulate( </a:t>
            </a:r>
            <a:r>
              <a:rPr lang="en-US" sz="1400" dirty="0" err="1" smtClean="0">
                <a:latin typeface="Consolas" panose="020B0609020204030204" pitchFamily="49" charset="0"/>
                <a:cs typeface="Consolas" panose="020B0609020204030204" pitchFamily="49" charset="0"/>
              </a:rPr>
              <a:t>a_data</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data_capacity</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a:t>
            </a:r>
            <a:r>
              <a:rPr lang="en-US" sz="1400" dirty="0" err="1" smtClean="0">
                <a:latin typeface="Consolas" panose="020B0609020204030204" pitchFamily="49" charset="0"/>
                <a:cs typeface="Consolas" panose="020B0609020204030204" pitchFamily="49" charset="0"/>
              </a:rPr>
              <a:t>a_data</a:t>
            </a:r>
            <a:r>
              <a:rPr lang="en-US" sz="1400" dirty="0" smtClean="0">
                <a:latin typeface="Consolas" panose="020B0609020204030204" pitchFamily="49" charset="0"/>
                <a:cs typeface="Consolas" panose="020B0609020204030204" pitchFamily="49" charset="0"/>
              </a:rPr>
              <a:t>[0];</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for (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size_t</a:t>
            </a:r>
            <a:r>
              <a:rPr lang="en-US" sz="1400" dirty="0" smtClean="0">
                <a:latin typeface="Consolas" panose="020B0609020204030204" pitchFamily="49" charset="0"/>
                <a:cs typeface="Consolas" panose="020B0609020204030204" pitchFamily="49" charset="0"/>
              </a:rPr>
              <a:t> k{1}; k &lt; </a:t>
            </a:r>
            <a:r>
              <a:rPr lang="en-US" sz="1400" dirty="0" err="1" smtClean="0">
                <a:latin typeface="Consolas" panose="020B0609020204030204" pitchFamily="49" charset="0"/>
                <a:cs typeface="Consolas" panose="020B0609020204030204" pitchFamily="49" charset="0"/>
              </a:rPr>
              <a:t>data_capacity</a:t>
            </a:r>
            <a:r>
              <a:rPr lang="en-US" sz="1400" dirty="0" smtClean="0">
                <a:latin typeface="Consolas" panose="020B0609020204030204" pitchFamily="49" charset="0"/>
                <a:cs typeface="Consolas" panose="020B0609020204030204" pitchFamily="49" charset="0"/>
              </a:rPr>
              <a:t>; ++k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 " &lt;&lt; </a:t>
            </a:r>
            <a:r>
              <a:rPr lang="en-US" sz="1400" dirty="0" err="1" smtClean="0">
                <a:latin typeface="Consolas" panose="020B0609020204030204" pitchFamily="49" charset="0"/>
                <a:cs typeface="Consolas" panose="020B0609020204030204" pitchFamily="49" charset="0"/>
              </a:rPr>
              <a:t>a_data</a:t>
            </a:r>
            <a:r>
              <a:rPr lang="en-US" sz="1400" dirty="0" smtClean="0">
                <a:latin typeface="Consolas" panose="020B0609020204030204" pitchFamily="49" charset="0"/>
                <a:cs typeface="Consolas" panose="020B0609020204030204" pitchFamily="49" charset="0"/>
              </a:rPr>
              <a:t>[k];</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deallocate( </a:t>
            </a:r>
            <a:r>
              <a:rPr lang="en-US" sz="1400" dirty="0" err="1" smtClean="0">
                <a:latin typeface="Consolas" panose="020B0609020204030204" pitchFamily="49" charset="0"/>
                <a:cs typeface="Consolas" panose="020B0609020204030204" pitchFamily="49" charset="0"/>
              </a:rPr>
              <a:t>a_data</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data_capacity</a:t>
            </a:r>
            <a:r>
              <a:rPr lang="en-US" sz="1400" dirty="0" smtClean="0">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a_data</a:t>
            </a:r>
            <a:r>
              <a:rPr lang="en-US" sz="1400" dirty="0" smtClean="0">
                <a:latin typeface="Consolas" panose="020B0609020204030204" pitchFamily="49" charset="0"/>
                <a:cs typeface="Consolas" panose="020B0609020204030204" pitchFamily="49" charset="0"/>
              </a:rPr>
              <a:t> = </a:t>
            </a:r>
            <a:r>
              <a:rPr lang="en-US" sz="1400" dirty="0" err="1" smtClean="0">
                <a:latin typeface="Consolas" panose="020B0609020204030204" pitchFamily="49" charset="0"/>
                <a:cs typeface="Consolas" panose="020B0609020204030204" pitchFamily="49" charset="0"/>
              </a:rPr>
              <a:t>nullptr</a:t>
            </a:r>
            <a:r>
              <a:rPr lang="en-US" sz="1400" dirty="0" smtClean="0">
                <a:latin typeface="Consolas" panose="020B0609020204030204" pitchFamily="49" charset="0"/>
                <a:cs typeface="Consolas" panose="020B0609020204030204" pitchFamily="49" charset="0"/>
              </a:rPr>
              <a:t>;</a:t>
            </a:r>
            <a:endParaRPr lang="en-CA" sz="1400" dirty="0" smtClean="0">
              <a:latin typeface="Consolas" panose="020B0609020204030204" pitchFamily="49" charset="0"/>
              <a:cs typeface="Consolas" panose="020B0609020204030204" pitchFamily="49" charset="0"/>
            </a:endParaRPr>
          </a:p>
          <a:p>
            <a:pPr marL="800100" lvl="2" indent="0">
              <a:buNone/>
            </a:pP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return 0;</a:t>
            </a:r>
          </a:p>
          <a:p>
            <a:pPr marL="800100" lvl="2" indent="0">
              <a:buNone/>
            </a:pP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
        <p:nvSpPr>
          <p:cNvPr id="16" name="Rounded Rectangle 15"/>
          <p:cNvSpPr/>
          <p:nvPr/>
        </p:nvSpPr>
        <p:spPr>
          <a:xfrm>
            <a:off x="1696960" y="1375452"/>
            <a:ext cx="1794920" cy="306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1691680" y="2924944"/>
            <a:ext cx="4608512" cy="306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ed Rectangle 17"/>
          <p:cNvSpPr/>
          <p:nvPr/>
        </p:nvSpPr>
        <p:spPr>
          <a:xfrm>
            <a:off x="1691680" y="3419669"/>
            <a:ext cx="3672408" cy="306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ed Rectangle 18"/>
          <p:cNvSpPr/>
          <p:nvPr/>
        </p:nvSpPr>
        <p:spPr>
          <a:xfrm>
            <a:off x="1691680" y="3914394"/>
            <a:ext cx="5040560" cy="13868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ounded Rectangle 19"/>
          <p:cNvSpPr/>
          <p:nvPr/>
        </p:nvSpPr>
        <p:spPr>
          <a:xfrm>
            <a:off x="1691680" y="5491879"/>
            <a:ext cx="3672408" cy="5227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ounded Rectangle 22"/>
          <p:cNvSpPr/>
          <p:nvPr/>
        </p:nvSpPr>
        <p:spPr>
          <a:xfrm>
            <a:off x="1691680" y="1898170"/>
            <a:ext cx="4104456" cy="8107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Audio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03695534"/>
      </p:ext>
    </p:extLst>
  </p:cSld>
  <p:clrMapOvr>
    <a:masterClrMapping/>
  </p:clrMapOvr>
  <mc:AlternateContent xmlns:mc="http://schemas.openxmlformats.org/markup-compatibility/2006">
    <mc:Choice xmlns:p14="http://schemas.microsoft.com/office/powerpoint/2010/main" Requires="p14">
      <p:transition spd="slow" p14:dur="2000" advTm="238163"/>
    </mc:Choice>
    <mc:Fallback>
      <p:transition spd="slow" advTm="238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5"/>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3" grpId="0" animBg="1"/>
      <p:bldP spid="2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2|2.1|8.7|16.9"/>
</p:tagLst>
</file>

<file path=ppt/tags/tag10.xml><?xml version="1.0" encoding="utf-8"?>
<p:tagLst xmlns:a="http://schemas.openxmlformats.org/drawingml/2006/main" xmlns:r="http://schemas.openxmlformats.org/officeDocument/2006/relationships" xmlns:p="http://schemas.openxmlformats.org/presentationml/2006/main">
  <p:tag name="TIMING" val="|11|22.2"/>
</p:tagLst>
</file>

<file path=ppt/tags/tag2.xml><?xml version="1.0" encoding="utf-8"?>
<p:tagLst xmlns:a="http://schemas.openxmlformats.org/drawingml/2006/main" xmlns:r="http://schemas.openxmlformats.org/officeDocument/2006/relationships" xmlns:p="http://schemas.openxmlformats.org/presentationml/2006/main">
  <p:tag name="TIMING" val="|6.7|26.2|2.8|3|9.4|30.8|40.9|3.6"/>
</p:tagLst>
</file>

<file path=ppt/tags/tag3.xml><?xml version="1.0" encoding="utf-8"?>
<p:tagLst xmlns:a="http://schemas.openxmlformats.org/drawingml/2006/main" xmlns:r="http://schemas.openxmlformats.org/officeDocument/2006/relationships" xmlns:p="http://schemas.openxmlformats.org/presentationml/2006/main">
  <p:tag name="TIMING" val="|6.8|8.6|5|16.5|30.1"/>
</p:tagLst>
</file>

<file path=ppt/tags/tag4.xml><?xml version="1.0" encoding="utf-8"?>
<p:tagLst xmlns:a="http://schemas.openxmlformats.org/drawingml/2006/main" xmlns:r="http://schemas.openxmlformats.org/officeDocument/2006/relationships" xmlns:p="http://schemas.openxmlformats.org/presentationml/2006/main">
  <p:tag name="TIMING" val="|31.1|21.4|1.5|11.2|25.8|37.5|5"/>
</p:tagLst>
</file>

<file path=ppt/tags/tag5.xml><?xml version="1.0" encoding="utf-8"?>
<p:tagLst xmlns:a="http://schemas.openxmlformats.org/drawingml/2006/main" xmlns:r="http://schemas.openxmlformats.org/officeDocument/2006/relationships" xmlns:p="http://schemas.openxmlformats.org/presentationml/2006/main">
  <p:tag name="TIMING" val="|6.8|11.2|34.4"/>
</p:tagLst>
</file>

<file path=ppt/tags/tag6.xml><?xml version="1.0" encoding="utf-8"?>
<p:tagLst xmlns:a="http://schemas.openxmlformats.org/drawingml/2006/main" xmlns:r="http://schemas.openxmlformats.org/officeDocument/2006/relationships" xmlns:p="http://schemas.openxmlformats.org/presentationml/2006/main">
  <p:tag name="TIMING" val="|10.6|19.4|96.4"/>
</p:tagLst>
</file>

<file path=ppt/tags/tag7.xml><?xml version="1.0" encoding="utf-8"?>
<p:tagLst xmlns:a="http://schemas.openxmlformats.org/drawingml/2006/main" xmlns:r="http://schemas.openxmlformats.org/officeDocument/2006/relationships" xmlns:p="http://schemas.openxmlformats.org/presentationml/2006/main">
  <p:tag name="TIMING" val="|7.3|12.5|15.7|68.9|27.1|14.7"/>
</p:tagLst>
</file>

<file path=ppt/tags/tag8.xml><?xml version="1.0" encoding="utf-8"?>
<p:tagLst xmlns:a="http://schemas.openxmlformats.org/drawingml/2006/main" xmlns:r="http://schemas.openxmlformats.org/officeDocument/2006/relationships" xmlns:p="http://schemas.openxmlformats.org/presentationml/2006/main">
  <p:tag name="TIMING" val="|19.3|12.1|28.3"/>
</p:tagLst>
</file>

<file path=ppt/tags/tag9.xml><?xml version="1.0" encoding="utf-8"?>
<p:tagLst xmlns:a="http://schemas.openxmlformats.org/drawingml/2006/main" xmlns:r="http://schemas.openxmlformats.org/officeDocument/2006/relationships" xmlns:p="http://schemas.openxmlformats.org/presentationml/2006/main">
  <p:tag name="TIMING" val="|13.9|8.2|11.3|30.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78458</TotalTime>
  <Words>937</Words>
  <Application>Microsoft Office PowerPoint</Application>
  <PresentationFormat>On-screen Show (4:3)</PresentationFormat>
  <Paragraphs>154</Paragraphs>
  <Slides>16</Slides>
  <Notes>0</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Custom Design</vt:lpstr>
      <vt:lpstr>Lifetime of dynamically allocated memory</vt:lpstr>
      <vt:lpstr>Outline</vt:lpstr>
      <vt:lpstr>Lifetime</vt:lpstr>
      <vt:lpstr>Allocating instances of a type</vt:lpstr>
      <vt:lpstr>Allocate and initialize</vt:lpstr>
      <vt:lpstr>Allocating an array</vt:lpstr>
      <vt:lpstr>Manipulating that array:</vt:lpstr>
      <vt:lpstr>Deallocating an array</vt:lpstr>
      <vt:lpstr>Using our functions</vt:lpstr>
      <vt:lpstr>Poor design?</vt:lpstr>
      <vt:lpstr>Static versus dynamic memory</vt:lpstr>
      <vt:lpstr>Local variables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1353</cp:revision>
  <dcterms:created xsi:type="dcterms:W3CDTF">2009-09-11T23:00:44Z</dcterms:created>
  <dcterms:modified xsi:type="dcterms:W3CDTF">2020-10-02T03:49:35Z</dcterms:modified>
</cp:coreProperties>
</file>